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Futura PT 1" charset="1" panose="020B0702020204020303"/>
      <p:regular r:id="rId15"/>
    </p:embeddedFont>
    <p:embeddedFont>
      <p:font typeface="Futura PT 2" charset="1" panose="020B0902020204020203"/>
      <p:regular r:id="rId16"/>
    </p:embeddedFont>
    <p:embeddedFont>
      <p:font typeface="Futura PT 3" charset="1" panose="020B0502020204020303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jpe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2.png" Type="http://schemas.openxmlformats.org/officeDocument/2006/relationships/image"/><Relationship Id="rId9" Target="../media/image1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VAFuKjfkqSc.mp4" Type="http://schemas.openxmlformats.org/officeDocument/2006/relationships/video"/><Relationship Id="rId4" Target="../media/VAFuKjfkqSc.mp4" Type="http://schemas.microsoft.com/office/2007/relationships/media"/><Relationship Id="rId5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VAFruJExIRI.mp4" Type="http://schemas.openxmlformats.org/officeDocument/2006/relationships/video"/><Relationship Id="rId4" Target="../media/VAFruJExIRI.mp4" Type="http://schemas.microsoft.com/office/2007/relationships/media"/><Relationship Id="rId5" Target="../media/image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02471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02471" cy="1913890"/>
            </a:xfrm>
            <a:custGeom>
              <a:avLst/>
              <a:gdLst/>
              <a:ahLst/>
              <a:cxnLst/>
              <a:rect r="r" b="b" t="t" l="l"/>
              <a:pathLst>
                <a:path h="1913890" w="3402471">
                  <a:moveTo>
                    <a:pt x="0" y="0"/>
                  </a:moveTo>
                  <a:lnTo>
                    <a:pt x="0" y="1913890"/>
                  </a:lnTo>
                  <a:lnTo>
                    <a:pt x="3402471" y="1913890"/>
                  </a:lnTo>
                  <a:lnTo>
                    <a:pt x="3402471" y="0"/>
                  </a:lnTo>
                  <a:lnTo>
                    <a:pt x="0" y="0"/>
                  </a:lnTo>
                  <a:close/>
                  <a:moveTo>
                    <a:pt x="3341511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3341511" y="59690"/>
                  </a:lnTo>
                  <a:lnTo>
                    <a:pt x="3341511" y="1852930"/>
                  </a:lnTo>
                  <a:close/>
                </a:path>
              </a:pathLst>
            </a:custGeom>
            <a:solidFill>
              <a:srgbClr val="006937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896088" y="4629430"/>
            <a:ext cx="7412672" cy="4628870"/>
          </a:xfrm>
          <a:custGeom>
            <a:avLst/>
            <a:gdLst/>
            <a:ahLst/>
            <a:cxnLst/>
            <a:rect r="r" b="b" t="t" l="l"/>
            <a:pathLst>
              <a:path h="4628870" w="7412672">
                <a:moveTo>
                  <a:pt x="0" y="0"/>
                </a:moveTo>
                <a:lnTo>
                  <a:pt x="7412672" y="0"/>
                </a:lnTo>
                <a:lnTo>
                  <a:pt x="7412672" y="4628870"/>
                </a:lnTo>
                <a:lnTo>
                  <a:pt x="0" y="4628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6889" r="0" b="-5688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9913" y="436978"/>
            <a:ext cx="4490203" cy="3338537"/>
          </a:xfrm>
          <a:custGeom>
            <a:avLst/>
            <a:gdLst/>
            <a:ahLst/>
            <a:cxnLst/>
            <a:rect r="r" b="b" t="t" l="l"/>
            <a:pathLst>
              <a:path h="3338537" w="4490203">
                <a:moveTo>
                  <a:pt x="0" y="0"/>
                </a:moveTo>
                <a:lnTo>
                  <a:pt x="4490203" y="0"/>
                </a:lnTo>
                <a:lnTo>
                  <a:pt x="4490203" y="3338538"/>
                </a:lnTo>
                <a:lnTo>
                  <a:pt x="0" y="33385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" t="0" r="-68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066603" y="2017282"/>
            <a:ext cx="12624473" cy="954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22"/>
              </a:lnSpc>
            </a:pPr>
            <a:r>
              <a:rPr lang="en-US" sz="6268" b="true">
                <a:solidFill>
                  <a:srgbClr val="111921"/>
                </a:solidFill>
                <a:latin typeface="Futura PT 1"/>
                <a:ea typeface="Futura PT 1"/>
                <a:cs typeface="Futura PT 1"/>
                <a:sym typeface="Futura PT 1"/>
              </a:rPr>
              <a:t>     We distributed                                     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137911" y="1815616"/>
            <a:ext cx="3882879" cy="1234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46"/>
              </a:lnSpc>
            </a:pPr>
            <a:r>
              <a:rPr lang="en-US" sz="7247">
                <a:solidFill>
                  <a:srgbClr val="61A744"/>
                </a:solidFill>
                <a:latin typeface="Futura PT 2"/>
                <a:ea typeface="Futura PT 2"/>
                <a:cs typeface="Futura PT 2"/>
                <a:sym typeface="Futura PT 2"/>
              </a:rPr>
              <a:t>24,268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524957" y="405248"/>
            <a:ext cx="14381407" cy="1276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006937"/>
                </a:solidFill>
                <a:latin typeface="Futura PT 2"/>
                <a:ea typeface="Futura PT 2"/>
                <a:cs typeface="Futura PT 2"/>
                <a:sym typeface="Futura PT 2"/>
              </a:rPr>
              <a:t>DID YOU KNOW?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793956" y="4629430"/>
            <a:ext cx="8465344" cy="46291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17"/>
              </a:lnSpc>
            </a:pPr>
            <a:r>
              <a:rPr lang="en-US" sz="6097" b="true">
                <a:solidFill>
                  <a:srgbClr val="111921"/>
                </a:solidFill>
                <a:latin typeface="Futura PT 1"/>
                <a:ea typeface="Futura PT 1"/>
                <a:cs typeface="Futura PT 1"/>
                <a:sym typeface="Futura PT 1"/>
              </a:rPr>
              <a:t>That’s a          increase over the same period in 2024 and a                                  increase since this</a:t>
            </a:r>
          </a:p>
          <a:p>
            <a:pPr algn="ctr">
              <a:lnSpc>
                <a:spcPts val="7317"/>
              </a:lnSpc>
            </a:pPr>
            <a:r>
              <a:rPr lang="en-US" sz="6097" b="true">
                <a:solidFill>
                  <a:srgbClr val="111921"/>
                </a:solidFill>
                <a:latin typeface="Futura PT 1"/>
                <a:ea typeface="Futura PT 1"/>
                <a:cs typeface="Futura PT 1"/>
                <a:sym typeface="Futura PT 1"/>
              </a:rPr>
              <a:t>same time in 2023.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98712" y="4515130"/>
            <a:ext cx="1798682" cy="1030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4"/>
              </a:lnSpc>
            </a:pPr>
            <a:r>
              <a:rPr lang="en-US" sz="6074">
                <a:solidFill>
                  <a:srgbClr val="61A744"/>
                </a:solidFill>
                <a:latin typeface="Futura PT 2"/>
                <a:ea typeface="Futura PT 2"/>
                <a:cs typeface="Futura PT 2"/>
                <a:sym typeface="Futura PT 2"/>
              </a:rPr>
              <a:t>5%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866377" y="6371499"/>
            <a:ext cx="2305274" cy="1030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4"/>
              </a:lnSpc>
            </a:pPr>
            <a:r>
              <a:rPr lang="en-US" sz="6074">
                <a:solidFill>
                  <a:srgbClr val="61A744"/>
                </a:solidFill>
                <a:latin typeface="Futura PT 2"/>
                <a:ea typeface="Futura PT 2"/>
                <a:cs typeface="Futura PT 2"/>
                <a:sym typeface="Futura PT 2"/>
              </a:rPr>
              <a:t>29%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208593" y="9582236"/>
            <a:ext cx="3482483" cy="19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Futura PT 3"/>
                <a:ea typeface="Futura PT 3"/>
                <a:cs typeface="Futura PT 3"/>
                <a:sym typeface="Futura PT 3"/>
              </a:rPr>
              <a:t>**Period ending December 2025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281891" y="2820757"/>
            <a:ext cx="12624473" cy="954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22"/>
              </a:lnSpc>
            </a:pPr>
            <a:r>
              <a:rPr lang="en-US" sz="6268" b="true">
                <a:solidFill>
                  <a:srgbClr val="111921"/>
                </a:solidFill>
                <a:latin typeface="Futura PT 1"/>
                <a:ea typeface="Futura PT 1"/>
                <a:cs typeface="Futura PT 1"/>
                <a:sym typeface="Futura PT 1"/>
              </a:rPr>
              <a:t>emergency hampers in 2025.      </a:t>
            </a:r>
          </a:p>
        </p:txBody>
      </p:sp>
      <p:grpSp>
        <p:nvGrpSpPr>
          <p:cNvPr name="Group 14" id="14"/>
          <p:cNvGrpSpPr/>
          <p:nvPr/>
        </p:nvGrpSpPr>
        <p:grpSpPr>
          <a:xfrm rot="800277">
            <a:off x="-170559" y="8331915"/>
            <a:ext cx="2133294" cy="1852770"/>
            <a:chOff x="0" y="0"/>
            <a:chExt cx="2844392" cy="247036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062200" y="615759"/>
              <a:ext cx="1782193" cy="1782193"/>
            </a:xfrm>
            <a:custGeom>
              <a:avLst/>
              <a:gdLst/>
              <a:ahLst/>
              <a:cxnLst/>
              <a:rect r="r" b="b" t="t" l="l"/>
              <a:pathLst>
                <a:path h="1782193" w="1782193">
                  <a:moveTo>
                    <a:pt x="0" y="0"/>
                  </a:moveTo>
                  <a:lnTo>
                    <a:pt x="1782192" y="0"/>
                  </a:lnTo>
                  <a:lnTo>
                    <a:pt x="1782192" y="1782192"/>
                  </a:lnTo>
                  <a:lnTo>
                    <a:pt x="0" y="178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2700000">
              <a:off x="789180" y="1717681"/>
              <a:ext cx="1934478" cy="45944"/>
            </a:xfrm>
            <a:custGeom>
              <a:avLst/>
              <a:gdLst/>
              <a:ahLst/>
              <a:cxnLst/>
              <a:rect r="r" b="b" t="t" l="l"/>
              <a:pathLst>
                <a:path h="45944" w="1934478">
                  <a:moveTo>
                    <a:pt x="0" y="0"/>
                  </a:moveTo>
                  <a:lnTo>
                    <a:pt x="1934478" y="0"/>
                  </a:lnTo>
                  <a:lnTo>
                    <a:pt x="1934478" y="45943"/>
                  </a:lnTo>
                  <a:lnTo>
                    <a:pt x="0" y="45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870568">
              <a:off x="332602" y="332602"/>
              <a:ext cx="1782193" cy="1782193"/>
            </a:xfrm>
            <a:custGeom>
              <a:avLst/>
              <a:gdLst/>
              <a:ahLst/>
              <a:cxnLst/>
              <a:rect r="r" b="b" t="t" l="l"/>
              <a:pathLst>
                <a:path h="1782193" w="1782193">
                  <a:moveTo>
                    <a:pt x="0" y="0"/>
                  </a:moveTo>
                  <a:lnTo>
                    <a:pt x="1782193" y="0"/>
                  </a:lnTo>
                  <a:lnTo>
                    <a:pt x="1782193" y="1782193"/>
                  </a:lnTo>
                  <a:lnTo>
                    <a:pt x="0" y="1782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4570568">
              <a:off x="209046" y="1502676"/>
              <a:ext cx="1934478" cy="45944"/>
            </a:xfrm>
            <a:custGeom>
              <a:avLst/>
              <a:gdLst/>
              <a:ahLst/>
              <a:cxnLst/>
              <a:rect r="r" b="b" t="t" l="l"/>
              <a:pathLst>
                <a:path h="45944" w="1934478">
                  <a:moveTo>
                    <a:pt x="0" y="0"/>
                  </a:moveTo>
                  <a:lnTo>
                    <a:pt x="1934478" y="0"/>
                  </a:lnTo>
                  <a:lnTo>
                    <a:pt x="1934478" y="45944"/>
                  </a:lnTo>
                  <a:lnTo>
                    <a:pt x="0" y="45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02471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02471" cy="1913890"/>
            </a:xfrm>
            <a:custGeom>
              <a:avLst/>
              <a:gdLst/>
              <a:ahLst/>
              <a:cxnLst/>
              <a:rect r="r" b="b" t="t" l="l"/>
              <a:pathLst>
                <a:path h="1913890" w="3402471">
                  <a:moveTo>
                    <a:pt x="0" y="0"/>
                  </a:moveTo>
                  <a:lnTo>
                    <a:pt x="0" y="1913890"/>
                  </a:lnTo>
                  <a:lnTo>
                    <a:pt x="3402471" y="1913890"/>
                  </a:lnTo>
                  <a:lnTo>
                    <a:pt x="3402471" y="0"/>
                  </a:lnTo>
                  <a:lnTo>
                    <a:pt x="0" y="0"/>
                  </a:lnTo>
                  <a:close/>
                  <a:moveTo>
                    <a:pt x="3341511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3341511" y="59690"/>
                  </a:lnTo>
                  <a:lnTo>
                    <a:pt x="3341511" y="1852930"/>
                  </a:lnTo>
                  <a:close/>
                </a:path>
              </a:pathLst>
            </a:custGeom>
            <a:solidFill>
              <a:srgbClr val="006937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9676431" y="1629252"/>
            <a:ext cx="7726292" cy="7759383"/>
          </a:xfrm>
          <a:custGeom>
            <a:avLst/>
            <a:gdLst/>
            <a:ahLst/>
            <a:cxnLst/>
            <a:rect r="r" b="b" t="t" l="l"/>
            <a:pathLst>
              <a:path h="7759383" w="7726292">
                <a:moveTo>
                  <a:pt x="0" y="0"/>
                </a:moveTo>
                <a:lnTo>
                  <a:pt x="7726292" y="0"/>
                </a:lnTo>
                <a:lnTo>
                  <a:pt x="7726292" y="7759383"/>
                </a:lnTo>
                <a:lnTo>
                  <a:pt x="0" y="7759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96" r="0" b="-35811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46665" y="4728165"/>
            <a:ext cx="7359474" cy="1900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24"/>
              </a:lnSpc>
            </a:pPr>
            <a:r>
              <a:rPr lang="en-US" sz="6270" b="true">
                <a:solidFill>
                  <a:srgbClr val="111921"/>
                </a:solidFill>
                <a:latin typeface="Futura PT 1"/>
                <a:ea typeface="Futura PT 1"/>
                <a:cs typeface="Futura PT 1"/>
                <a:sym typeface="Futura PT 1"/>
              </a:rPr>
              <a:t>The Cambridge Food Bank is routed in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16330" y="6914484"/>
            <a:ext cx="7359474" cy="123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49"/>
              </a:lnSpc>
            </a:pPr>
            <a:r>
              <a:rPr lang="en-US" sz="7249">
                <a:solidFill>
                  <a:srgbClr val="61A744"/>
                </a:solidFill>
                <a:latin typeface="Futura PT 2"/>
                <a:ea typeface="Futura PT 2"/>
                <a:cs typeface="Futura PT 2"/>
                <a:sym typeface="Futura PT 2"/>
              </a:rPr>
              <a:t>delicious dignity.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59913" y="436978"/>
            <a:ext cx="4490203" cy="3338537"/>
          </a:xfrm>
          <a:custGeom>
            <a:avLst/>
            <a:gdLst/>
            <a:ahLst/>
            <a:cxnLst/>
            <a:rect r="r" b="b" t="t" l="l"/>
            <a:pathLst>
              <a:path h="3338537" w="4490203">
                <a:moveTo>
                  <a:pt x="0" y="0"/>
                </a:moveTo>
                <a:lnTo>
                  <a:pt x="4490203" y="0"/>
                </a:lnTo>
                <a:lnTo>
                  <a:pt x="4490203" y="3338538"/>
                </a:lnTo>
                <a:lnTo>
                  <a:pt x="0" y="33385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" t="0" r="-68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02471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02471" cy="1913890"/>
            </a:xfrm>
            <a:custGeom>
              <a:avLst/>
              <a:gdLst/>
              <a:ahLst/>
              <a:cxnLst/>
              <a:rect r="r" b="b" t="t" l="l"/>
              <a:pathLst>
                <a:path h="1913890" w="3402471">
                  <a:moveTo>
                    <a:pt x="0" y="0"/>
                  </a:moveTo>
                  <a:lnTo>
                    <a:pt x="0" y="1913890"/>
                  </a:lnTo>
                  <a:lnTo>
                    <a:pt x="3402471" y="1913890"/>
                  </a:lnTo>
                  <a:lnTo>
                    <a:pt x="3402471" y="0"/>
                  </a:lnTo>
                  <a:lnTo>
                    <a:pt x="0" y="0"/>
                  </a:lnTo>
                  <a:close/>
                  <a:moveTo>
                    <a:pt x="3341511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3341511" y="59690"/>
                  </a:lnTo>
                  <a:lnTo>
                    <a:pt x="3341511" y="1852930"/>
                  </a:lnTo>
                  <a:close/>
                </a:path>
              </a:pathLst>
            </a:custGeom>
            <a:solidFill>
              <a:srgbClr val="006937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5954127" y="2106247"/>
            <a:ext cx="10837870" cy="6627891"/>
            <a:chOff x="0" y="0"/>
            <a:chExt cx="14450493" cy="8837188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0"/>
              <a:ext cx="13954870" cy="4487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843"/>
                </a:lnSpc>
              </a:pPr>
              <a:r>
                <a:rPr lang="en-US" sz="7369" b="true">
                  <a:solidFill>
                    <a:srgbClr val="111921"/>
                  </a:solidFill>
                  <a:latin typeface="Futura PT 1"/>
                  <a:ea typeface="Futura PT 1"/>
                  <a:cs typeface="Futura PT 1"/>
                  <a:sym typeface="Futura PT 1"/>
                </a:rPr>
                <a:t>This means we offer a grocery model and participants get to                  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9497778" y="2878237"/>
              <a:ext cx="4952715" cy="16097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279"/>
                </a:lnSpc>
              </a:pPr>
              <a:r>
                <a:rPr lang="en-US" sz="7342">
                  <a:solidFill>
                    <a:srgbClr val="61A744"/>
                  </a:solidFill>
                  <a:latin typeface="Futura PT 2"/>
                  <a:ea typeface="Futura PT 2"/>
                  <a:cs typeface="Futura PT 2"/>
                  <a:sym typeface="Futura PT 2"/>
                </a:rPr>
                <a:t>choose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4349214"/>
              <a:ext cx="13954870" cy="44879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843"/>
                </a:lnSpc>
              </a:pPr>
              <a:r>
                <a:rPr lang="en-US" sz="7369" b="true">
                  <a:solidFill>
                    <a:srgbClr val="111921"/>
                  </a:solidFill>
                  <a:latin typeface="Futura PT 1"/>
                  <a:ea typeface="Futura PT 1"/>
                  <a:cs typeface="Futura PT 1"/>
                  <a:sym typeface="Futura PT 1"/>
                </a:rPr>
                <a:t>                  appropriate food. We do not pre pack emergency hampers.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4215864"/>
              <a:ext cx="5909220" cy="16097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279"/>
                </a:lnSpc>
              </a:pPr>
              <a:r>
                <a:rPr lang="en-US" sz="7342">
                  <a:solidFill>
                    <a:srgbClr val="61A744"/>
                  </a:solidFill>
                  <a:latin typeface="Futura PT 2"/>
                  <a:ea typeface="Futura PT 2"/>
                  <a:cs typeface="Futura PT 2"/>
                  <a:sym typeface="Futura PT 2"/>
                </a:rPr>
                <a:t>culturally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359913" y="436978"/>
            <a:ext cx="4490203" cy="3338537"/>
          </a:xfrm>
          <a:custGeom>
            <a:avLst/>
            <a:gdLst/>
            <a:ahLst/>
            <a:cxnLst/>
            <a:rect r="r" b="b" t="t" l="l"/>
            <a:pathLst>
              <a:path h="3338537" w="4490203">
                <a:moveTo>
                  <a:pt x="0" y="0"/>
                </a:moveTo>
                <a:lnTo>
                  <a:pt x="4490203" y="0"/>
                </a:lnTo>
                <a:lnTo>
                  <a:pt x="4490203" y="3338538"/>
                </a:lnTo>
                <a:lnTo>
                  <a:pt x="0" y="3338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" t="0" r="-68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02471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02471" cy="1913890"/>
            </a:xfrm>
            <a:custGeom>
              <a:avLst/>
              <a:gdLst/>
              <a:ahLst/>
              <a:cxnLst/>
              <a:rect r="r" b="b" t="t" l="l"/>
              <a:pathLst>
                <a:path h="1913890" w="3402471">
                  <a:moveTo>
                    <a:pt x="0" y="0"/>
                  </a:moveTo>
                  <a:lnTo>
                    <a:pt x="0" y="1913890"/>
                  </a:lnTo>
                  <a:lnTo>
                    <a:pt x="3402471" y="1913890"/>
                  </a:lnTo>
                  <a:lnTo>
                    <a:pt x="3402471" y="0"/>
                  </a:lnTo>
                  <a:lnTo>
                    <a:pt x="0" y="0"/>
                  </a:lnTo>
                  <a:close/>
                  <a:moveTo>
                    <a:pt x="3341511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3341511" y="59690"/>
                  </a:lnTo>
                  <a:lnTo>
                    <a:pt x="3341511" y="1852930"/>
                  </a:lnTo>
                  <a:close/>
                </a:path>
              </a:pathLst>
            </a:custGeom>
            <a:solidFill>
              <a:srgbClr val="006937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359913" y="436978"/>
            <a:ext cx="4490203" cy="3338537"/>
          </a:xfrm>
          <a:custGeom>
            <a:avLst/>
            <a:gdLst/>
            <a:ahLst/>
            <a:cxnLst/>
            <a:rect r="r" b="b" t="t" l="l"/>
            <a:pathLst>
              <a:path h="3338537" w="4490203">
                <a:moveTo>
                  <a:pt x="0" y="0"/>
                </a:moveTo>
                <a:lnTo>
                  <a:pt x="4490203" y="0"/>
                </a:lnTo>
                <a:lnTo>
                  <a:pt x="4490203" y="3338538"/>
                </a:lnTo>
                <a:lnTo>
                  <a:pt x="0" y="3338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" t="0" r="-68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758122" y="1672113"/>
            <a:ext cx="12624473" cy="962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22"/>
              </a:lnSpc>
            </a:pPr>
            <a:r>
              <a:rPr lang="en-US" sz="6268" b="true">
                <a:solidFill>
                  <a:srgbClr val="111921"/>
                </a:solidFill>
                <a:latin typeface="Futura PT 1"/>
                <a:ea typeface="Futura PT 1"/>
                <a:cs typeface="Futura PT 1"/>
                <a:sym typeface="Futura PT 1"/>
              </a:rPr>
              <a:t>With a Food &amp; Fund Drive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50230" y="405248"/>
            <a:ext cx="13756134" cy="1276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006937"/>
                </a:solidFill>
                <a:latin typeface="Futura PT 2"/>
                <a:ea typeface="Futura PT 2"/>
                <a:cs typeface="Futura PT 2"/>
                <a:sym typeface="Futura PT 2"/>
              </a:rPr>
              <a:t>How Can You Help?</a:t>
            </a:r>
          </a:p>
        </p:txBody>
      </p:sp>
      <p:grpSp>
        <p:nvGrpSpPr>
          <p:cNvPr name="Group 7" id="7"/>
          <p:cNvGrpSpPr/>
          <p:nvPr/>
        </p:nvGrpSpPr>
        <p:grpSpPr>
          <a:xfrm rot="800277">
            <a:off x="-170559" y="8331915"/>
            <a:ext cx="2133294" cy="1852770"/>
            <a:chOff x="0" y="0"/>
            <a:chExt cx="2844392" cy="24703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062200" y="615759"/>
              <a:ext cx="1782193" cy="1782193"/>
            </a:xfrm>
            <a:custGeom>
              <a:avLst/>
              <a:gdLst/>
              <a:ahLst/>
              <a:cxnLst/>
              <a:rect r="r" b="b" t="t" l="l"/>
              <a:pathLst>
                <a:path h="1782193" w="1782193">
                  <a:moveTo>
                    <a:pt x="0" y="0"/>
                  </a:moveTo>
                  <a:lnTo>
                    <a:pt x="1782192" y="0"/>
                  </a:lnTo>
                  <a:lnTo>
                    <a:pt x="1782192" y="1782192"/>
                  </a:lnTo>
                  <a:lnTo>
                    <a:pt x="0" y="178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2700000">
              <a:off x="789180" y="1717681"/>
              <a:ext cx="1934478" cy="45944"/>
            </a:xfrm>
            <a:custGeom>
              <a:avLst/>
              <a:gdLst/>
              <a:ahLst/>
              <a:cxnLst/>
              <a:rect r="r" b="b" t="t" l="l"/>
              <a:pathLst>
                <a:path h="45944" w="1934478">
                  <a:moveTo>
                    <a:pt x="0" y="0"/>
                  </a:moveTo>
                  <a:lnTo>
                    <a:pt x="1934478" y="0"/>
                  </a:lnTo>
                  <a:lnTo>
                    <a:pt x="1934478" y="45943"/>
                  </a:lnTo>
                  <a:lnTo>
                    <a:pt x="0" y="45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870568">
              <a:off x="332602" y="332602"/>
              <a:ext cx="1782193" cy="1782193"/>
            </a:xfrm>
            <a:custGeom>
              <a:avLst/>
              <a:gdLst/>
              <a:ahLst/>
              <a:cxnLst/>
              <a:rect r="r" b="b" t="t" l="l"/>
              <a:pathLst>
                <a:path h="1782193" w="1782193">
                  <a:moveTo>
                    <a:pt x="0" y="0"/>
                  </a:moveTo>
                  <a:lnTo>
                    <a:pt x="1782193" y="0"/>
                  </a:lnTo>
                  <a:lnTo>
                    <a:pt x="1782193" y="1782193"/>
                  </a:lnTo>
                  <a:lnTo>
                    <a:pt x="0" y="1782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4570568">
              <a:off x="209046" y="1502676"/>
              <a:ext cx="1934478" cy="45944"/>
            </a:xfrm>
            <a:custGeom>
              <a:avLst/>
              <a:gdLst/>
              <a:ahLst/>
              <a:cxnLst/>
              <a:rect r="r" b="b" t="t" l="l"/>
              <a:pathLst>
                <a:path h="45944" w="1934478">
                  <a:moveTo>
                    <a:pt x="0" y="0"/>
                  </a:moveTo>
                  <a:lnTo>
                    <a:pt x="1934478" y="0"/>
                  </a:lnTo>
                  <a:lnTo>
                    <a:pt x="1934478" y="45944"/>
                  </a:lnTo>
                  <a:lnTo>
                    <a:pt x="0" y="45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7879273" y="3623459"/>
            <a:ext cx="6382171" cy="5895531"/>
          </a:xfrm>
          <a:custGeom>
            <a:avLst/>
            <a:gdLst/>
            <a:ahLst/>
            <a:cxnLst/>
            <a:rect r="r" b="b" t="t" l="l"/>
            <a:pathLst>
              <a:path h="5895531" w="6382171">
                <a:moveTo>
                  <a:pt x="0" y="0"/>
                </a:moveTo>
                <a:lnTo>
                  <a:pt x="6382171" y="0"/>
                </a:lnTo>
                <a:lnTo>
                  <a:pt x="6382171" y="5895530"/>
                </a:lnTo>
                <a:lnTo>
                  <a:pt x="0" y="5895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02471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02471" cy="1913890"/>
            </a:xfrm>
            <a:custGeom>
              <a:avLst/>
              <a:gdLst/>
              <a:ahLst/>
              <a:cxnLst/>
              <a:rect r="r" b="b" t="t" l="l"/>
              <a:pathLst>
                <a:path h="1913890" w="3402471">
                  <a:moveTo>
                    <a:pt x="0" y="0"/>
                  </a:moveTo>
                  <a:lnTo>
                    <a:pt x="0" y="1913890"/>
                  </a:lnTo>
                  <a:lnTo>
                    <a:pt x="3402471" y="1913890"/>
                  </a:lnTo>
                  <a:lnTo>
                    <a:pt x="3402471" y="0"/>
                  </a:lnTo>
                  <a:lnTo>
                    <a:pt x="0" y="0"/>
                  </a:lnTo>
                  <a:close/>
                  <a:moveTo>
                    <a:pt x="3341511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3341511" y="59690"/>
                  </a:lnTo>
                  <a:lnTo>
                    <a:pt x="3341511" y="1852930"/>
                  </a:lnTo>
                  <a:close/>
                </a:path>
              </a:pathLst>
            </a:custGeom>
            <a:solidFill>
              <a:srgbClr val="006937"/>
            </a:solidFill>
          </p:spPr>
        </p:sp>
      </p:grpSp>
      <p:grpSp>
        <p:nvGrpSpPr>
          <p:cNvPr name="Group 4" id="4"/>
          <p:cNvGrpSpPr/>
          <p:nvPr/>
        </p:nvGrpSpPr>
        <p:grpSpPr>
          <a:xfrm rot="800277">
            <a:off x="-170559" y="8331915"/>
            <a:ext cx="2133294" cy="1852770"/>
            <a:chOff x="0" y="0"/>
            <a:chExt cx="2844392" cy="24703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062200" y="615759"/>
              <a:ext cx="1782193" cy="1782193"/>
            </a:xfrm>
            <a:custGeom>
              <a:avLst/>
              <a:gdLst/>
              <a:ahLst/>
              <a:cxnLst/>
              <a:rect r="r" b="b" t="t" l="l"/>
              <a:pathLst>
                <a:path h="1782193" w="1782193">
                  <a:moveTo>
                    <a:pt x="0" y="0"/>
                  </a:moveTo>
                  <a:lnTo>
                    <a:pt x="1782192" y="0"/>
                  </a:lnTo>
                  <a:lnTo>
                    <a:pt x="1782192" y="1782192"/>
                  </a:lnTo>
                  <a:lnTo>
                    <a:pt x="0" y="178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2700000">
              <a:off x="789180" y="1717681"/>
              <a:ext cx="1934478" cy="45944"/>
            </a:xfrm>
            <a:custGeom>
              <a:avLst/>
              <a:gdLst/>
              <a:ahLst/>
              <a:cxnLst/>
              <a:rect r="r" b="b" t="t" l="l"/>
              <a:pathLst>
                <a:path h="45944" w="1934478">
                  <a:moveTo>
                    <a:pt x="0" y="0"/>
                  </a:moveTo>
                  <a:lnTo>
                    <a:pt x="1934478" y="0"/>
                  </a:lnTo>
                  <a:lnTo>
                    <a:pt x="1934478" y="45943"/>
                  </a:lnTo>
                  <a:lnTo>
                    <a:pt x="0" y="45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870568">
              <a:off x="332602" y="332602"/>
              <a:ext cx="1782193" cy="1782193"/>
            </a:xfrm>
            <a:custGeom>
              <a:avLst/>
              <a:gdLst/>
              <a:ahLst/>
              <a:cxnLst/>
              <a:rect r="r" b="b" t="t" l="l"/>
              <a:pathLst>
                <a:path h="1782193" w="1782193">
                  <a:moveTo>
                    <a:pt x="0" y="0"/>
                  </a:moveTo>
                  <a:lnTo>
                    <a:pt x="1782193" y="0"/>
                  </a:lnTo>
                  <a:lnTo>
                    <a:pt x="1782193" y="1782193"/>
                  </a:lnTo>
                  <a:lnTo>
                    <a:pt x="0" y="1782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4570568">
              <a:off x="209046" y="1502676"/>
              <a:ext cx="1934478" cy="45944"/>
            </a:xfrm>
            <a:custGeom>
              <a:avLst/>
              <a:gdLst/>
              <a:ahLst/>
              <a:cxnLst/>
              <a:rect r="r" b="b" t="t" l="l"/>
              <a:pathLst>
                <a:path h="45944" w="1934478">
                  <a:moveTo>
                    <a:pt x="0" y="0"/>
                  </a:moveTo>
                  <a:lnTo>
                    <a:pt x="1934478" y="0"/>
                  </a:lnTo>
                  <a:lnTo>
                    <a:pt x="1934478" y="45944"/>
                  </a:lnTo>
                  <a:lnTo>
                    <a:pt x="0" y="45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4150230" y="405248"/>
            <a:ext cx="13756134" cy="1276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006937"/>
                </a:solidFill>
                <a:latin typeface="Futura PT 2"/>
                <a:ea typeface="Futura PT 2"/>
                <a:cs typeface="Futura PT 2"/>
                <a:sym typeface="Futura PT 2"/>
              </a:rPr>
              <a:t>Most Needed Food Items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59913" y="436978"/>
            <a:ext cx="4490203" cy="3338537"/>
          </a:xfrm>
          <a:custGeom>
            <a:avLst/>
            <a:gdLst/>
            <a:ahLst/>
            <a:cxnLst/>
            <a:rect r="r" b="b" t="t" l="l"/>
            <a:pathLst>
              <a:path h="3338537" w="4490203">
                <a:moveTo>
                  <a:pt x="0" y="0"/>
                </a:moveTo>
                <a:lnTo>
                  <a:pt x="4490203" y="0"/>
                </a:lnTo>
                <a:lnTo>
                  <a:pt x="4490203" y="3338538"/>
                </a:lnTo>
                <a:lnTo>
                  <a:pt x="0" y="33385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8" t="0" r="-68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558594" y="2106247"/>
            <a:ext cx="5700706" cy="7125883"/>
          </a:xfrm>
          <a:custGeom>
            <a:avLst/>
            <a:gdLst/>
            <a:ahLst/>
            <a:cxnLst/>
            <a:rect r="r" b="b" t="t" l="l"/>
            <a:pathLst>
              <a:path h="7125883" w="5700706">
                <a:moveTo>
                  <a:pt x="0" y="0"/>
                </a:moveTo>
                <a:lnTo>
                  <a:pt x="5700706" y="0"/>
                </a:lnTo>
                <a:lnTo>
                  <a:pt x="5700706" y="7125883"/>
                </a:lnTo>
                <a:lnTo>
                  <a:pt x="0" y="71258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327591" y="2132417"/>
            <a:ext cx="5700706" cy="7125883"/>
          </a:xfrm>
          <a:custGeom>
            <a:avLst/>
            <a:gdLst/>
            <a:ahLst/>
            <a:cxnLst/>
            <a:rect r="r" b="b" t="t" l="l"/>
            <a:pathLst>
              <a:path h="7125883" w="5700706">
                <a:moveTo>
                  <a:pt x="0" y="0"/>
                </a:moveTo>
                <a:lnTo>
                  <a:pt x="5700706" y="0"/>
                </a:lnTo>
                <a:lnTo>
                  <a:pt x="5700706" y="7125883"/>
                </a:lnTo>
                <a:lnTo>
                  <a:pt x="0" y="71258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0.0000" end="1803.3333"/>
                </p14:media>
              </p:ext>
            </p:extLst>
          </p:nvPr>
        </p:nvPicPr>
        <p:blipFill>
          <a:blip r:embed="rId2"/>
          <a:srcRect l="657" t="13619" r="0" b="10263"/>
          <a:stretch>
            <a:fillRect/>
          </a:stretch>
        </p:blipFill>
        <p:spPr>
          <a:xfrm flipH="false" flipV="false" rot="0">
            <a:off x="0" y="3972519"/>
            <a:ext cx="18288000" cy="7882041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3402471" cy="19138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02471" cy="1913890"/>
            </a:xfrm>
            <a:custGeom>
              <a:avLst/>
              <a:gdLst/>
              <a:ahLst/>
              <a:cxnLst/>
              <a:rect r="r" b="b" t="t" l="l"/>
              <a:pathLst>
                <a:path h="1913890" w="3402471">
                  <a:moveTo>
                    <a:pt x="0" y="0"/>
                  </a:moveTo>
                  <a:lnTo>
                    <a:pt x="0" y="1913890"/>
                  </a:lnTo>
                  <a:lnTo>
                    <a:pt x="3402471" y="1913890"/>
                  </a:lnTo>
                  <a:lnTo>
                    <a:pt x="3402471" y="0"/>
                  </a:lnTo>
                  <a:lnTo>
                    <a:pt x="0" y="0"/>
                  </a:lnTo>
                  <a:close/>
                  <a:moveTo>
                    <a:pt x="3341511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3341511" y="59690"/>
                  </a:lnTo>
                  <a:lnTo>
                    <a:pt x="3341511" y="1852930"/>
                  </a:lnTo>
                  <a:close/>
                </a:path>
              </a:pathLst>
            </a:custGeom>
            <a:solidFill>
              <a:srgbClr val="006937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6134308" y="886168"/>
            <a:ext cx="11260229" cy="2733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6"/>
              </a:lnSpc>
            </a:pPr>
            <a:r>
              <a:rPr lang="en-US" sz="6022">
                <a:solidFill>
                  <a:srgbClr val="111921"/>
                </a:solidFill>
                <a:latin typeface="Futura PT 1"/>
                <a:ea typeface="Futura PT 1"/>
                <a:cs typeface="Futura PT 1"/>
                <a:sym typeface="Futura PT 1"/>
              </a:rPr>
              <a:t>Your support in collecting non-perishable foods helps us keep our shelves full.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59913" y="436978"/>
            <a:ext cx="4490203" cy="3338537"/>
          </a:xfrm>
          <a:custGeom>
            <a:avLst/>
            <a:gdLst/>
            <a:ahLst/>
            <a:cxnLst/>
            <a:rect r="r" b="b" t="t" l="l"/>
            <a:pathLst>
              <a:path h="3338537" w="4490203">
                <a:moveTo>
                  <a:pt x="0" y="0"/>
                </a:moveTo>
                <a:lnTo>
                  <a:pt x="4490203" y="0"/>
                </a:lnTo>
                <a:lnTo>
                  <a:pt x="4490203" y="3338538"/>
                </a:lnTo>
                <a:lnTo>
                  <a:pt x="0" y="33385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8" t="0" r="-68" b="0"/>
            </a:stretch>
          </a:blipFill>
        </p:spPr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0.0000" end="5818.3333"/>
                </p14:media>
              </p:ext>
            </p:extLst>
          </p:nvPr>
        </p:nvPicPr>
        <p:blipFill>
          <a:blip r:embed="rId2"/>
          <a:srcRect l="0" t="40334" r="0" b="37174"/>
          <a:stretch>
            <a:fillRect/>
          </a:stretch>
        </p:blipFill>
        <p:spPr>
          <a:xfrm flipH="false" flipV="false" rot="0">
            <a:off x="0" y="4139682"/>
            <a:ext cx="18045987" cy="7215585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3402471" cy="19138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02471" cy="1913890"/>
            </a:xfrm>
            <a:custGeom>
              <a:avLst/>
              <a:gdLst/>
              <a:ahLst/>
              <a:cxnLst/>
              <a:rect r="r" b="b" t="t" l="l"/>
              <a:pathLst>
                <a:path h="1913890" w="3402471">
                  <a:moveTo>
                    <a:pt x="0" y="0"/>
                  </a:moveTo>
                  <a:lnTo>
                    <a:pt x="0" y="1913890"/>
                  </a:lnTo>
                  <a:lnTo>
                    <a:pt x="3402471" y="1913890"/>
                  </a:lnTo>
                  <a:lnTo>
                    <a:pt x="3402471" y="0"/>
                  </a:lnTo>
                  <a:lnTo>
                    <a:pt x="0" y="0"/>
                  </a:lnTo>
                  <a:close/>
                  <a:moveTo>
                    <a:pt x="3341511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3341511" y="59690"/>
                  </a:lnTo>
                  <a:lnTo>
                    <a:pt x="3341511" y="1852930"/>
                  </a:lnTo>
                  <a:close/>
                </a:path>
              </a:pathLst>
            </a:custGeom>
            <a:solidFill>
              <a:srgbClr val="006937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6677369" y="886168"/>
            <a:ext cx="10391332" cy="2733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6"/>
              </a:lnSpc>
            </a:pPr>
            <a:r>
              <a:rPr lang="en-US" sz="6022">
                <a:solidFill>
                  <a:srgbClr val="111921"/>
                </a:solidFill>
                <a:latin typeface="Futura PT 1"/>
                <a:ea typeface="Futura PT 1"/>
                <a:cs typeface="Futura PT 1"/>
                <a:sym typeface="Futura PT 1"/>
              </a:rPr>
              <a:t>So we can continue responding to the increasing need for food assistance.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59913" y="436978"/>
            <a:ext cx="4490203" cy="3338537"/>
          </a:xfrm>
          <a:custGeom>
            <a:avLst/>
            <a:gdLst/>
            <a:ahLst/>
            <a:cxnLst/>
            <a:rect r="r" b="b" t="t" l="l"/>
            <a:pathLst>
              <a:path h="3338537" w="4490203">
                <a:moveTo>
                  <a:pt x="0" y="0"/>
                </a:moveTo>
                <a:lnTo>
                  <a:pt x="4490203" y="0"/>
                </a:lnTo>
                <a:lnTo>
                  <a:pt x="4490203" y="3338538"/>
                </a:lnTo>
                <a:lnTo>
                  <a:pt x="0" y="33385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8" t="0" r="-68" b="0"/>
            </a:stretch>
          </a:blipFill>
        </p:spPr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960932"/>
            <a:ext cx="18288000" cy="6773374"/>
          </a:xfrm>
          <a:custGeom>
            <a:avLst/>
            <a:gdLst/>
            <a:ahLst/>
            <a:cxnLst/>
            <a:rect r="r" b="b" t="t" l="l"/>
            <a:pathLst>
              <a:path h="6773374" w="18288000">
                <a:moveTo>
                  <a:pt x="0" y="0"/>
                </a:moveTo>
                <a:lnTo>
                  <a:pt x="18288000" y="0"/>
                </a:lnTo>
                <a:lnTo>
                  <a:pt x="18288000" y="6773373"/>
                </a:lnTo>
                <a:lnTo>
                  <a:pt x="0" y="67733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266" r="0" b="-2160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0"/>
            <a:ext cx="18288000" cy="10287000"/>
            <a:chOff x="0" y="0"/>
            <a:chExt cx="3402471" cy="19138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02471" cy="1913890"/>
            </a:xfrm>
            <a:custGeom>
              <a:avLst/>
              <a:gdLst/>
              <a:ahLst/>
              <a:cxnLst/>
              <a:rect r="r" b="b" t="t" l="l"/>
              <a:pathLst>
                <a:path h="1913890" w="3402471">
                  <a:moveTo>
                    <a:pt x="0" y="0"/>
                  </a:moveTo>
                  <a:lnTo>
                    <a:pt x="0" y="1913890"/>
                  </a:lnTo>
                  <a:lnTo>
                    <a:pt x="3402471" y="1913890"/>
                  </a:lnTo>
                  <a:lnTo>
                    <a:pt x="3402471" y="0"/>
                  </a:lnTo>
                  <a:lnTo>
                    <a:pt x="0" y="0"/>
                  </a:lnTo>
                  <a:close/>
                  <a:moveTo>
                    <a:pt x="3341511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3341511" y="59690"/>
                  </a:lnTo>
                  <a:lnTo>
                    <a:pt x="3341511" y="1852930"/>
                  </a:lnTo>
                  <a:close/>
                </a:path>
              </a:pathLst>
            </a:custGeom>
            <a:solidFill>
              <a:srgbClr val="006937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3761660" y="640913"/>
            <a:ext cx="13497640" cy="2733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6"/>
              </a:lnSpc>
            </a:pPr>
            <a:r>
              <a:rPr lang="en-US" sz="6022">
                <a:solidFill>
                  <a:srgbClr val="111921"/>
                </a:solidFill>
                <a:latin typeface="Futura PT 1"/>
                <a:ea typeface="Futura PT 1"/>
                <a:cs typeface="Futura PT 1"/>
                <a:sym typeface="Futura PT 1"/>
              </a:rPr>
              <a:t>None of us is immune to need – you may not think you need a food bank</a:t>
            </a:r>
          </a:p>
          <a:p>
            <a:pPr algn="ctr">
              <a:lnSpc>
                <a:spcPts val="7226"/>
              </a:lnSpc>
            </a:pPr>
            <a:r>
              <a:rPr lang="en-US" sz="6022">
                <a:solidFill>
                  <a:srgbClr val="111921"/>
                </a:solidFill>
                <a:latin typeface="Futura PT 1"/>
                <a:ea typeface="Futura PT 1"/>
                <a:cs typeface="Futura PT 1"/>
                <a:sym typeface="Futura PT 1"/>
              </a:rPr>
              <a:t>until one day, you do.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59913" y="436978"/>
            <a:ext cx="4490203" cy="3338537"/>
          </a:xfrm>
          <a:custGeom>
            <a:avLst/>
            <a:gdLst/>
            <a:ahLst/>
            <a:cxnLst/>
            <a:rect r="r" b="b" t="t" l="l"/>
            <a:pathLst>
              <a:path h="3338537" w="4490203">
                <a:moveTo>
                  <a:pt x="0" y="0"/>
                </a:moveTo>
                <a:lnTo>
                  <a:pt x="4490203" y="0"/>
                </a:lnTo>
                <a:lnTo>
                  <a:pt x="4490203" y="3338538"/>
                </a:lnTo>
                <a:lnTo>
                  <a:pt x="0" y="33385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" t="0" r="-68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3402471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02471" cy="1913890"/>
            </a:xfrm>
            <a:custGeom>
              <a:avLst/>
              <a:gdLst/>
              <a:ahLst/>
              <a:cxnLst/>
              <a:rect r="r" b="b" t="t" l="l"/>
              <a:pathLst>
                <a:path h="1913890" w="3402471">
                  <a:moveTo>
                    <a:pt x="0" y="0"/>
                  </a:moveTo>
                  <a:lnTo>
                    <a:pt x="0" y="1913890"/>
                  </a:lnTo>
                  <a:lnTo>
                    <a:pt x="3402471" y="1913890"/>
                  </a:lnTo>
                  <a:lnTo>
                    <a:pt x="3402471" y="0"/>
                  </a:lnTo>
                  <a:lnTo>
                    <a:pt x="0" y="0"/>
                  </a:lnTo>
                  <a:close/>
                  <a:moveTo>
                    <a:pt x="3341511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3341511" y="59690"/>
                  </a:lnTo>
                  <a:lnTo>
                    <a:pt x="3341511" y="1852930"/>
                  </a:lnTo>
                  <a:close/>
                </a:path>
              </a:pathLst>
            </a:custGeom>
            <a:solidFill>
              <a:srgbClr val="006937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8351720" y="2720081"/>
            <a:ext cx="9322485" cy="6991863"/>
          </a:xfrm>
          <a:custGeom>
            <a:avLst/>
            <a:gdLst/>
            <a:ahLst/>
            <a:cxnLst/>
            <a:rect r="r" b="b" t="t" l="l"/>
            <a:pathLst>
              <a:path h="6991863" w="9322485">
                <a:moveTo>
                  <a:pt x="0" y="0"/>
                </a:moveTo>
                <a:lnTo>
                  <a:pt x="9322484" y="0"/>
                </a:lnTo>
                <a:lnTo>
                  <a:pt x="9322484" y="6991864"/>
                </a:lnTo>
                <a:lnTo>
                  <a:pt x="0" y="6991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99" t="-4233" r="-6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71788" y="4374308"/>
            <a:ext cx="7143595" cy="2799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6"/>
              </a:lnSpc>
            </a:pPr>
            <a:r>
              <a:rPr lang="en-US" sz="9238" b="true">
                <a:solidFill>
                  <a:srgbClr val="111921"/>
                </a:solidFill>
                <a:latin typeface="Futura PT 1"/>
                <a:ea typeface="Futura PT 1"/>
                <a:cs typeface="Futura PT 1"/>
                <a:sym typeface="Futura PT 1"/>
              </a:rPr>
              <a:t>for your support.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351720" y="838200"/>
            <a:ext cx="9322485" cy="1708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006937"/>
                </a:solidFill>
                <a:latin typeface="Futura PT 2"/>
                <a:ea typeface="Futura PT 2"/>
                <a:cs typeface="Futura PT 2"/>
                <a:sym typeface="Futura PT 2"/>
              </a:rPr>
              <a:t>THANK YOU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59913" y="436978"/>
            <a:ext cx="4490203" cy="3338537"/>
          </a:xfrm>
          <a:custGeom>
            <a:avLst/>
            <a:gdLst/>
            <a:ahLst/>
            <a:cxnLst/>
            <a:rect r="r" b="b" t="t" l="l"/>
            <a:pathLst>
              <a:path h="3338537" w="4490203">
                <a:moveTo>
                  <a:pt x="0" y="0"/>
                </a:moveTo>
                <a:lnTo>
                  <a:pt x="4490203" y="0"/>
                </a:lnTo>
                <a:lnTo>
                  <a:pt x="4490203" y="3338538"/>
                </a:lnTo>
                <a:lnTo>
                  <a:pt x="0" y="33385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" t="0" r="-68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DAGR3Vi0hVI</dc:identifier>
  <dcterms:modified xsi:type="dcterms:W3CDTF">2011-08-01T06:04:30Z</dcterms:modified>
  <cp:revision>1</cp:revision>
  <dc:title>*Generic Website Impact Presentation</dc:title>
</cp:coreProperties>
</file>